
<file path=[Content_Types].xml><?xml version="1.0" encoding="utf-8"?>
<Types xmlns="http://schemas.openxmlformats.org/package/2006/content-types">
  <Default Extension="jp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notesMasterIdLst>
    <p:notesMasterId r:id="rId10"/>
  </p:notesMasterIdLst>
  <p:sldIdLst>
    <p:sldId id="584" r:id="rId5"/>
    <p:sldId id="583" r:id="rId6"/>
    <p:sldId id="577" r:id="rId7"/>
    <p:sldId id="580" r:id="rId8"/>
    <p:sldId id="578" r:id="rId9"/>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Cover Slides" id="{DEE5B0B8-9206-4155-BA8B-8EB6DF15B1F3}">
          <p14:sldIdLst>
            <p14:sldId id="584"/>
            <p14:sldId id="583"/>
            <p14:sldId id="577"/>
            <p14:sldId id="580"/>
            <p14:sldId id="578"/>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89" autoAdjust="0"/>
    <p:restoredTop sz="94660"/>
  </p:normalViewPr>
  <p:slideViewPr>
    <p:cSldViewPr snapToGrid="0" snapToObjects="1">
      <p:cViewPr varScale="1">
        <p:scale>
          <a:sx n="111" d="100"/>
          <a:sy n="111" d="100"/>
        </p:scale>
        <p:origin x="102" y="120"/>
      </p:cViewPr>
      <p:guideLst>
        <p:guide orient="horz" pos="1620"/>
        <p:guide pos="2880"/>
      </p:guideLst>
    </p:cSldViewPr>
  </p:slid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os, Jemimah" userId="1dfe4ea7-ef45-47ac-a171-ccb93eb7db6b" providerId="ADAL" clId="{D4686A85-879E-40C4-8F70-8C7E52B8EAE6}"/>
    <pc:docChg chg="modSld">
      <pc:chgData name="Amos, Jemimah" userId="1dfe4ea7-ef45-47ac-a171-ccb93eb7db6b" providerId="ADAL" clId="{D4686A85-879E-40C4-8F70-8C7E52B8EAE6}" dt="2023-06-28T14:25:16.772" v="3" actId="1076"/>
      <pc:docMkLst>
        <pc:docMk/>
      </pc:docMkLst>
      <pc:sldChg chg="modSp mod">
        <pc:chgData name="Amos, Jemimah" userId="1dfe4ea7-ef45-47ac-a171-ccb93eb7db6b" providerId="ADAL" clId="{D4686A85-879E-40C4-8F70-8C7E52B8EAE6}" dt="2023-06-28T14:25:16.772" v="3" actId="1076"/>
        <pc:sldMkLst>
          <pc:docMk/>
          <pc:sldMk cId="4142265686" sldId="583"/>
        </pc:sldMkLst>
        <pc:spChg chg="mod">
          <ac:chgData name="Amos, Jemimah" userId="1dfe4ea7-ef45-47ac-a171-ccb93eb7db6b" providerId="ADAL" clId="{D4686A85-879E-40C4-8F70-8C7E52B8EAE6}" dt="2023-06-28T14:25:06.161" v="1" actId="207"/>
          <ac:spMkLst>
            <pc:docMk/>
            <pc:sldMk cId="4142265686" sldId="583"/>
            <ac:spMk id="4" creationId="{694DBFA1-4346-4063-9AC0-E802DE1F2100}"/>
          </ac:spMkLst>
        </pc:spChg>
        <pc:spChg chg="mod">
          <ac:chgData name="Amos, Jemimah" userId="1dfe4ea7-ef45-47ac-a171-ccb93eb7db6b" providerId="ADAL" clId="{D4686A85-879E-40C4-8F70-8C7E52B8EAE6}" dt="2023-06-28T14:25:16.772" v="3" actId="1076"/>
          <ac:spMkLst>
            <pc:docMk/>
            <pc:sldMk cId="4142265686" sldId="583"/>
            <ac:spMk id="6" creationId="{6F8319A5-DB43-46B4-8E6D-4F9ECF72EFCA}"/>
          </ac:spMkLst>
        </pc:spChg>
        <pc:spChg chg="mod">
          <ac:chgData name="Amos, Jemimah" userId="1dfe4ea7-ef45-47ac-a171-ccb93eb7db6b" providerId="ADAL" clId="{D4686A85-879E-40C4-8F70-8C7E52B8EAE6}" dt="2023-06-28T14:25:13.763" v="2" actId="1076"/>
          <ac:spMkLst>
            <pc:docMk/>
            <pc:sldMk cId="4142265686" sldId="583"/>
            <ac:spMk id="7" creationId="{9E61FDB3-57E6-4CB2-AC19-4990D545630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7ED668-FF8C-4F99-9737-76E99E46F8BA}" type="datetimeFigureOut">
              <a:rPr lang="en-US" smtClean="0"/>
              <a:t>6/28/2023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293905-7EE0-43A6-87A5-2739D3ECFA88}" type="slidenum">
              <a:rPr lang="en-US" smtClean="0"/>
              <a:t>‹#›</a:t>
            </a:fld>
            <a:endParaRPr lang="en-US"/>
          </a:p>
        </p:txBody>
      </p:sp>
    </p:spTree>
    <p:extLst>
      <p:ext uri="{BB962C8B-B14F-4D97-AF65-F5344CB8AC3E}">
        <p14:creationId xmlns:p14="http://schemas.microsoft.com/office/powerpoint/2010/main" val="3480547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293905-7EE0-43A6-87A5-2739D3ECFA88}" type="slidenum">
              <a:rPr lang="en-US" smtClean="0"/>
              <a:t>1</a:t>
            </a:fld>
            <a:endParaRPr lang="en-US"/>
          </a:p>
        </p:txBody>
      </p:sp>
    </p:spTree>
    <p:extLst>
      <p:ext uri="{BB962C8B-B14F-4D97-AF65-F5344CB8AC3E}">
        <p14:creationId xmlns:p14="http://schemas.microsoft.com/office/powerpoint/2010/main" val="1687286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CDB3CC-F982-40F9-8DD6-BCC9AFBF44BD}" type="datetime1">
              <a:rPr lang="en-US" smtClean="0"/>
              <a:pPr/>
              <a:t>6/28/2023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72331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179964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Right Sidebar Content">
    <p:spTree>
      <p:nvGrpSpPr>
        <p:cNvPr id="1" name=""/>
        <p:cNvGrpSpPr/>
        <p:nvPr/>
      </p:nvGrpSpPr>
      <p:grpSpPr>
        <a:xfrm>
          <a:off x="0" y="0"/>
          <a:ext cx="0" cy="0"/>
          <a:chOff x="0" y="0"/>
          <a:chExt cx="0" cy="0"/>
        </a:xfrm>
      </p:grpSpPr>
      <p:sp>
        <p:nvSpPr>
          <p:cNvPr id="12" name="Title 9">
            <a:extLst>
              <a:ext uri="{FF2B5EF4-FFF2-40B4-BE49-F238E27FC236}">
                <a16:creationId xmlns:a16="http://schemas.microsoft.com/office/drawing/2014/main" id="{488EE5B4-C583-A04D-B5FC-EA23A0B46B36}"/>
              </a:ext>
            </a:extLst>
          </p:cNvPr>
          <p:cNvSpPr>
            <a:spLocks noGrp="1"/>
          </p:cNvSpPr>
          <p:nvPr>
            <p:ph type="title"/>
          </p:nvPr>
        </p:nvSpPr>
        <p:spPr>
          <a:xfrm>
            <a:off x="265545" y="397516"/>
            <a:ext cx="5362458" cy="847641"/>
          </a:xfrm>
        </p:spPr>
        <p:txBody>
          <a:bodyPr>
            <a:noAutofit/>
          </a:bodyPr>
          <a:lstStyle>
            <a:lvl1pPr>
              <a:lnSpc>
                <a:spcPct val="90000"/>
              </a:lnSpc>
              <a:defRPr b="0" i="0"/>
            </a:lvl1pPr>
          </a:lstStyle>
          <a:p>
            <a:r>
              <a:rPr lang="en-US"/>
              <a:t>Click to edit Master title style</a:t>
            </a:r>
          </a:p>
        </p:txBody>
      </p:sp>
      <p:sp>
        <p:nvSpPr>
          <p:cNvPr id="8" name="Rectangle 7">
            <a:extLst>
              <a:ext uri="{FF2B5EF4-FFF2-40B4-BE49-F238E27FC236}">
                <a16:creationId xmlns:a16="http://schemas.microsoft.com/office/drawing/2014/main" id="{56EFE861-8F69-7A43-B791-949CBC4BE55F}"/>
              </a:ext>
            </a:extLst>
          </p:cNvPr>
          <p:cNvSpPr/>
          <p:nvPr userDrawn="1"/>
        </p:nvSpPr>
        <p:spPr>
          <a:xfrm>
            <a:off x="6008685" y="0"/>
            <a:ext cx="3135315" cy="5143500"/>
          </a:xfrm>
          <a:prstGeom prst="rect">
            <a:avLst/>
          </a:prstGeom>
          <a:gradFill>
            <a:gsLst>
              <a:gs pos="15000">
                <a:schemeClr val="bg1"/>
              </a:gs>
              <a:gs pos="85000">
                <a:schemeClr val="bg1">
                  <a:lumMod val="85000"/>
                </a:schemeClr>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TextBox 8">
            <a:extLst>
              <a:ext uri="{FF2B5EF4-FFF2-40B4-BE49-F238E27FC236}">
                <a16:creationId xmlns:a16="http://schemas.microsoft.com/office/drawing/2014/main" id="{4E7B06F9-049A-0C40-A93E-C28D57EBABA0}"/>
              </a:ext>
            </a:extLst>
          </p:cNvPr>
          <p:cNvSpPr txBox="1"/>
          <p:nvPr userDrawn="1"/>
        </p:nvSpPr>
        <p:spPr>
          <a:xfrm>
            <a:off x="7367580" y="4831080"/>
            <a:ext cx="1554278" cy="137160"/>
          </a:xfrm>
          <a:prstGeom prst="rect">
            <a:avLst/>
          </a:prstGeom>
        </p:spPr>
        <p:txBody>
          <a:bodyPr wrap="square" lIns="0" tIns="0" rIns="0" bIns="0" numCol="1" spcCol="360000" rtlCol="0">
            <a:noAutofit/>
          </a:bodyPr>
          <a:lstStyle/>
          <a:p>
            <a:pPr marL="0" marR="0" lvl="0" indent="0" algn="r" defTabSz="415814" rtl="0" eaLnBrk="1" fontAlgn="auto" latinLnBrk="0" hangingPunct="1">
              <a:lnSpc>
                <a:spcPct val="110000"/>
              </a:lnSpc>
              <a:spcBef>
                <a:spcPts val="0"/>
              </a:spcBef>
              <a:spcAft>
                <a:spcPts val="0"/>
              </a:spcAft>
              <a:buClrTx/>
              <a:buSzTx/>
              <a:buFontTx/>
              <a:buNone/>
              <a:tabLst/>
              <a:defRPr/>
            </a:pPr>
            <a:r>
              <a:rPr lang="en-CA" sz="600" b="0" i="0" dirty="0">
                <a:latin typeface="Exo" panose="02000503000000000000" pitchFamily="2" charset="77"/>
              </a:rPr>
              <a:t>McLean &amp; Company   |   </a:t>
            </a:r>
            <a:fld id="{81D60167-4931-47E6-BA6A-407CBD079E47}" type="slidenum">
              <a:rPr sz="600" b="0" i="0" smtClean="0">
                <a:latin typeface="Exo" panose="02000503000000000000" pitchFamily="2" charset="77"/>
                <a:cs typeface="Arial" panose="020B0604020202020204" pitchFamily="34" charset="0"/>
              </a:rPr>
              <a:pPr marL="0" marR="0" lvl="0" indent="0" algn="r" defTabSz="415814" rtl="0" eaLnBrk="1" fontAlgn="auto" latinLnBrk="0" hangingPunct="1">
                <a:lnSpc>
                  <a:spcPct val="110000"/>
                </a:lnSpc>
                <a:spcBef>
                  <a:spcPts val="0"/>
                </a:spcBef>
                <a:spcAft>
                  <a:spcPts val="0"/>
                </a:spcAft>
                <a:buClrTx/>
                <a:buSzTx/>
                <a:buFontTx/>
                <a:buNone/>
                <a:tabLst/>
                <a:defRPr/>
              </a:pPr>
              <a:t>‹#›</a:t>
            </a:fld>
            <a:endParaRPr sz="600" b="0" i="0" dirty="0">
              <a:latin typeface="Exo" panose="02000503000000000000" pitchFamily="2" charset="77"/>
              <a:cs typeface="Arial" panose="020B0604020202020204" pitchFamily="34" charset="0"/>
            </a:endParaRPr>
          </a:p>
        </p:txBody>
      </p:sp>
    </p:spTree>
    <p:extLst>
      <p:ext uri="{BB962C8B-B14F-4D97-AF65-F5344CB8AC3E}">
        <p14:creationId xmlns:p14="http://schemas.microsoft.com/office/powerpoint/2010/main" val="5406771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tandard blank">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8047F413-7CC3-9041-B985-1939336F2C65}"/>
              </a:ext>
            </a:extLst>
          </p:cNvPr>
          <p:cNvSpPr>
            <a:spLocks noGrp="1"/>
          </p:cNvSpPr>
          <p:nvPr>
            <p:ph type="title"/>
          </p:nvPr>
        </p:nvSpPr>
        <p:spPr>
          <a:xfrm>
            <a:off x="265545" y="397516"/>
            <a:ext cx="8338184" cy="847641"/>
          </a:xfrm>
        </p:spPr>
        <p:txBody>
          <a:bodyPr>
            <a:noAutofit/>
          </a:bodyPr>
          <a:lstStyle>
            <a:lvl1pPr>
              <a:lnSpc>
                <a:spcPct val="90000"/>
              </a:lnSpc>
              <a:defRPr b="0" i="0">
                <a:solidFill>
                  <a:srgbClr val="717272"/>
                </a:solidFill>
              </a:defRPr>
            </a:lvl1pPr>
          </a:lstStyle>
          <a:p>
            <a:r>
              <a:rPr lang="en-US"/>
              <a:t>Click to edit Master title style</a:t>
            </a:r>
          </a:p>
        </p:txBody>
      </p:sp>
    </p:spTree>
    <p:extLst>
      <p:ext uri="{BB962C8B-B14F-4D97-AF65-F5344CB8AC3E}">
        <p14:creationId xmlns:p14="http://schemas.microsoft.com/office/powerpoint/2010/main" val="3513666002"/>
      </p:ext>
    </p:extLst>
  </p:cSld>
  <p:clrMapOvr>
    <a:masterClrMapping/>
  </p:clrMapOvr>
  <p:extLst>
    <p:ext uri="{DCECCB84-F9BA-43D5-87BE-67443E8EF086}">
      <p15:sldGuideLst xmlns:p15="http://schemas.microsoft.com/office/powerpoint/2012/main">
        <p15:guide id="1" orient="horz" pos="89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6/28/2023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112239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C2560D-EC28-3B41-86E8-18F1CE0113B4}" type="datetimeFigureOut">
              <a:rPr lang="en-US" smtClean="0"/>
              <a:t>6/28/2023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6059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C2560D-EC28-3B41-86E8-18F1CE0113B4}" type="datetimeFigureOut">
              <a:rPr lang="en-US" smtClean="0"/>
              <a:t>6/28/2023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8682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C2560D-EC28-3B41-86E8-18F1CE0113B4}" type="datetimeFigureOut">
              <a:rPr lang="en-US" smtClean="0"/>
              <a:t>6/28/2023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08471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6/28/2023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4922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6/28/2023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121822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6/28/2023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61598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78522"/>
            <a:ext cx="8229600" cy="4847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17146"/>
            <a:ext cx="2133600" cy="187039"/>
          </a:xfrm>
          <a:prstGeom prst="rect">
            <a:avLst/>
          </a:prstGeom>
        </p:spPr>
        <p:txBody>
          <a:bodyPr vert="horz" lIns="91440" tIns="45720" rIns="91440" bIns="45720" rtlCol="0" anchor="ctr"/>
          <a:lstStyle>
            <a:lvl1pPr algn="l">
              <a:defRPr sz="1200">
                <a:solidFill>
                  <a:schemeClr val="tx1">
                    <a:tint val="75000"/>
                  </a:schemeClr>
                </a:solidFill>
              </a:defRPr>
            </a:lvl1pPr>
          </a:lstStyle>
          <a:p>
            <a:fld id="{68C2560D-EC28-3B41-86E8-18F1CE0113B4}" type="datetimeFigureOut">
              <a:rPr lang="en-US" smtClean="0"/>
              <a:t>6/28/2023</a:t>
            </a:fld>
            <a:endParaRPr lang="en-US"/>
          </a:p>
        </p:txBody>
      </p:sp>
      <p:sp>
        <p:nvSpPr>
          <p:cNvPr id="5" name="Footer Placeholder 4"/>
          <p:cNvSpPr>
            <a:spLocks noGrp="1"/>
          </p:cNvSpPr>
          <p:nvPr>
            <p:ph type="ftr" sz="quarter" idx="3"/>
          </p:nvPr>
        </p:nvSpPr>
        <p:spPr>
          <a:xfrm>
            <a:off x="3124200" y="4717146"/>
            <a:ext cx="2895600" cy="187039"/>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17146"/>
            <a:ext cx="2133600" cy="187039"/>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7" r:id="rId2"/>
    <p:sldLayoutId id="2147493458" r:id="rId3"/>
    <p:sldLayoutId id="2147493459" r:id="rId4"/>
    <p:sldLayoutId id="2147493460" r:id="rId5"/>
    <p:sldLayoutId id="2147493461" r:id="rId6"/>
    <p:sldLayoutId id="2147493462" r:id="rId7"/>
    <p:sldLayoutId id="2147493463" r:id="rId8"/>
    <p:sldLayoutId id="2147493464" r:id="rId9"/>
    <p:sldLayoutId id="2147493465" r:id="rId10"/>
    <p:sldLayoutId id="2147493466" r:id="rId11"/>
    <p:sldLayoutId id="2147493468" r:id="rId12"/>
    <p:sldLayoutId id="2147493469" r:id="rId13"/>
  </p:sldLayoutIdLst>
  <p:txStyles>
    <p:titleStyle>
      <a:lvl1pPr algn="l" defTabSz="457200" rtl="0" eaLnBrk="1" latinLnBrk="0" hangingPunct="1">
        <a:spcBef>
          <a:spcPct val="0"/>
        </a:spcBef>
        <a:buNone/>
        <a:defRPr sz="3800"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Diagram">
            <a:extLst>
              <a:ext uri="{FF2B5EF4-FFF2-40B4-BE49-F238E27FC236}">
                <a16:creationId xmlns:a16="http://schemas.microsoft.com/office/drawing/2014/main" id="{1D22BBFC-B6E2-F68B-806A-76695C271F35}"/>
              </a:ext>
            </a:extLst>
          </p:cNvPr>
          <p:cNvPicPr>
            <a:picLocks noChangeAspect="1"/>
          </p:cNvPicPr>
          <p:nvPr/>
        </p:nvPicPr>
        <p:blipFill>
          <a:blip r:embed="rId3"/>
          <a:stretch>
            <a:fillRect/>
          </a:stretch>
        </p:blipFill>
        <p:spPr>
          <a:xfrm>
            <a:off x="0" y="0"/>
            <a:ext cx="9155460" cy="4834218"/>
          </a:xfrm>
          <a:prstGeom prst="rect">
            <a:avLst/>
          </a:prstGeom>
        </p:spPr>
      </p:pic>
    </p:spTree>
    <p:extLst>
      <p:ext uri="{BB962C8B-B14F-4D97-AF65-F5344CB8AC3E}">
        <p14:creationId xmlns:p14="http://schemas.microsoft.com/office/powerpoint/2010/main" val="22361175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94DBFA1-4346-4063-9AC0-E802DE1F2100}"/>
              </a:ext>
            </a:extLst>
          </p:cNvPr>
          <p:cNvSpPr>
            <a:spLocks noGrp="1"/>
          </p:cNvSpPr>
          <p:nvPr>
            <p:ph type="title"/>
          </p:nvPr>
        </p:nvSpPr>
        <p:spPr>
          <a:xfrm>
            <a:off x="164692" y="48175"/>
            <a:ext cx="7808146" cy="847531"/>
          </a:xfrm>
        </p:spPr>
        <p:txBody>
          <a:bodyPr/>
          <a:lstStyle/>
          <a:p>
            <a:r>
              <a:rPr lang="en-US" sz="2400" dirty="0"/>
              <a:t>Use this catalog to review common biases and </a:t>
            </a:r>
            <a:r>
              <a:rPr lang="en-US" sz="2400" dirty="0">
                <a:solidFill>
                  <a:schemeClr val="tx1"/>
                </a:solidFill>
              </a:rPr>
              <a:t>heuristics</a:t>
            </a:r>
            <a:endParaRPr lang="en-CA" sz="2400" dirty="0">
              <a:solidFill>
                <a:schemeClr val="tx1"/>
              </a:solidFill>
            </a:endParaRPr>
          </a:p>
        </p:txBody>
      </p:sp>
      <p:pic>
        <p:nvPicPr>
          <p:cNvPr id="1028" name="Picture 4">
            <a:extLst>
              <a:ext uri="{FF2B5EF4-FFF2-40B4-BE49-F238E27FC236}">
                <a16:creationId xmlns:a16="http://schemas.microsoft.com/office/drawing/2014/main" id="{FF9CEA21-B35E-4198-80C3-7A621DC7F1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4894204" y="1585685"/>
            <a:ext cx="4248138" cy="2833428"/>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6F8319A5-DB43-46B4-8E6D-4F9ECF72EFCA}"/>
              </a:ext>
            </a:extLst>
          </p:cNvPr>
          <p:cNvSpPr/>
          <p:nvPr/>
        </p:nvSpPr>
        <p:spPr>
          <a:xfrm>
            <a:off x="449764" y="1916504"/>
            <a:ext cx="3989518" cy="2502609"/>
          </a:xfrm>
          <a:prstGeom prst="rect">
            <a:avLst/>
          </a:prstGeom>
          <a:solidFill>
            <a:schemeClr val="bg2">
              <a:lumMod val="40000"/>
              <a:lumOff val="60000"/>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1350" dirty="0">
                <a:solidFill>
                  <a:schemeClr val="tx1"/>
                </a:solidFill>
              </a:rPr>
              <a:t>Use this catalog to:</a:t>
            </a:r>
          </a:p>
          <a:p>
            <a:pPr marL="214284" indent="-214284">
              <a:lnSpc>
                <a:spcPct val="150000"/>
              </a:lnSpc>
              <a:buFont typeface="Arial" panose="020B0604020202020204" pitchFamily="34" charset="0"/>
              <a:buChar char="•"/>
            </a:pPr>
            <a:r>
              <a:rPr lang="en-US" sz="1350" dirty="0">
                <a:solidFill>
                  <a:schemeClr val="tx1"/>
                </a:solidFill>
              </a:rPr>
              <a:t>Review the </a:t>
            </a:r>
            <a:r>
              <a:rPr lang="en-US" sz="1350" b="1" dirty="0">
                <a:solidFill>
                  <a:schemeClr val="tx1"/>
                </a:solidFill>
              </a:rPr>
              <a:t>definitions</a:t>
            </a:r>
            <a:r>
              <a:rPr lang="en-US" sz="1350" dirty="0">
                <a:solidFill>
                  <a:schemeClr val="tx1"/>
                </a:solidFill>
              </a:rPr>
              <a:t> of the biases and heuristics in the following slides</a:t>
            </a:r>
            <a:r>
              <a:rPr lang="en-US" sz="1350" b="1" dirty="0">
                <a:solidFill>
                  <a:schemeClr val="tx1"/>
                </a:solidFill>
              </a:rPr>
              <a:t>.</a:t>
            </a:r>
          </a:p>
          <a:p>
            <a:pPr marL="214284" indent="-214284">
              <a:lnSpc>
                <a:spcPct val="150000"/>
              </a:lnSpc>
              <a:buFont typeface="Arial" panose="020B0604020202020204" pitchFamily="34" charset="0"/>
              <a:buChar char="•"/>
            </a:pPr>
            <a:r>
              <a:rPr lang="en-US" sz="1350" dirty="0">
                <a:solidFill>
                  <a:schemeClr val="tx1"/>
                </a:solidFill>
              </a:rPr>
              <a:t>Gain a deeper understanding for each with the associated </a:t>
            </a:r>
            <a:r>
              <a:rPr lang="en-US" sz="1350" b="1" dirty="0">
                <a:solidFill>
                  <a:schemeClr val="tx1"/>
                </a:solidFill>
              </a:rPr>
              <a:t>real-world examples.</a:t>
            </a:r>
          </a:p>
          <a:p>
            <a:pPr marL="214284" indent="-214284">
              <a:lnSpc>
                <a:spcPct val="150000"/>
              </a:lnSpc>
              <a:buFont typeface="Arial" panose="020B0604020202020204" pitchFamily="34" charset="0"/>
              <a:buChar char="•"/>
            </a:pPr>
            <a:r>
              <a:rPr lang="en-US" sz="1350" dirty="0">
                <a:solidFill>
                  <a:schemeClr val="tx1"/>
                </a:solidFill>
              </a:rPr>
              <a:t>While reviewing the biases and heuristics, think about </a:t>
            </a:r>
            <a:r>
              <a:rPr lang="en-US" sz="1350" b="1" dirty="0">
                <a:solidFill>
                  <a:schemeClr val="tx1"/>
                </a:solidFill>
              </a:rPr>
              <a:t>the potential pressures these biases and heuristics can place on your decision making.</a:t>
            </a:r>
            <a:endParaRPr lang="en-CA" sz="1350" b="1" dirty="0">
              <a:solidFill>
                <a:schemeClr val="tx1"/>
              </a:solidFill>
            </a:endParaRPr>
          </a:p>
        </p:txBody>
      </p:sp>
      <p:sp>
        <p:nvSpPr>
          <p:cNvPr id="7" name="Rectangle 6">
            <a:extLst>
              <a:ext uri="{FF2B5EF4-FFF2-40B4-BE49-F238E27FC236}">
                <a16:creationId xmlns:a16="http://schemas.microsoft.com/office/drawing/2014/main" id="{9E61FDB3-57E6-4CB2-AC19-4990D545630D}"/>
              </a:ext>
            </a:extLst>
          </p:cNvPr>
          <p:cNvSpPr/>
          <p:nvPr/>
        </p:nvSpPr>
        <p:spPr>
          <a:xfrm>
            <a:off x="449764" y="895706"/>
            <a:ext cx="3989518" cy="944856"/>
          </a:xfrm>
          <a:prstGeom prst="rect">
            <a:avLst/>
          </a:prstGeom>
          <a:solidFill>
            <a:schemeClr val="accent5">
              <a:lumMod val="20000"/>
              <a:lumOff val="80000"/>
              <a:alpha val="7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sz="1350" b="1" dirty="0">
                <a:solidFill>
                  <a:schemeClr val="tx1"/>
                </a:solidFill>
              </a:rPr>
              <a:t>Heuristics </a:t>
            </a:r>
            <a:r>
              <a:rPr lang="en-US" sz="1350" dirty="0">
                <a:solidFill>
                  <a:schemeClr val="tx1"/>
                </a:solidFill>
              </a:rPr>
              <a:t>are mental shortcuts people use in their thinking processes to make quick decisions, which may </a:t>
            </a:r>
            <a:r>
              <a:rPr lang="en-US" sz="1350" b="1" dirty="0">
                <a:solidFill>
                  <a:schemeClr val="tx1"/>
                </a:solidFill>
              </a:rPr>
              <a:t>result in biased decision making. </a:t>
            </a:r>
            <a:endParaRPr lang="en-CA" sz="1350" b="1" dirty="0">
              <a:solidFill>
                <a:schemeClr val="tx1"/>
              </a:solidFill>
            </a:endParaRPr>
          </a:p>
        </p:txBody>
      </p:sp>
      <p:sp>
        <p:nvSpPr>
          <p:cNvPr id="2" name="Rectangle 1">
            <a:extLst>
              <a:ext uri="{FF2B5EF4-FFF2-40B4-BE49-F238E27FC236}">
                <a16:creationId xmlns:a16="http://schemas.microsoft.com/office/drawing/2014/main" id="{C1CFCB13-E27F-7417-3419-F2330C684405}"/>
              </a:ext>
            </a:extLst>
          </p:cNvPr>
          <p:cNvSpPr/>
          <p:nvPr/>
        </p:nvSpPr>
        <p:spPr>
          <a:xfrm>
            <a:off x="7972838" y="4827494"/>
            <a:ext cx="1016521" cy="121024"/>
          </a:xfrm>
          <a:prstGeom prst="rect">
            <a:avLst/>
          </a:prstGeom>
        </p:spPr>
        <p:style>
          <a:lnRef idx="1">
            <a:schemeClr val="dk1"/>
          </a:lnRef>
          <a:fillRef idx="3">
            <a:schemeClr val="dk1"/>
          </a:fillRef>
          <a:effectRef idx="2">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2265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5">
            <a:extLst>
              <a:ext uri="{FF2B5EF4-FFF2-40B4-BE49-F238E27FC236}">
                <a16:creationId xmlns:a16="http://schemas.microsoft.com/office/drawing/2014/main" id="{AEADC16B-370C-4296-A719-FC53C70AEDBE}"/>
              </a:ext>
            </a:extLst>
          </p:cNvPr>
          <p:cNvGraphicFramePr>
            <a:graphicFrameLocks noGrp="1"/>
          </p:cNvGraphicFramePr>
          <p:nvPr>
            <p:extLst>
              <p:ext uri="{D42A27DB-BD31-4B8C-83A1-F6EECF244321}">
                <p14:modId xmlns:p14="http://schemas.microsoft.com/office/powerpoint/2010/main" val="3815988859"/>
              </p:ext>
            </p:extLst>
          </p:nvPr>
        </p:nvGraphicFramePr>
        <p:xfrm>
          <a:off x="228528" y="900953"/>
          <a:ext cx="8664812" cy="3839135"/>
        </p:xfrm>
        <a:graphic>
          <a:graphicData uri="http://schemas.openxmlformats.org/drawingml/2006/table">
            <a:tbl>
              <a:tblPr bandRow="1">
                <a:tableStyleId>{5C22544A-7EE6-4342-B048-85BDC9FD1C3A}</a:tableStyleId>
              </a:tblPr>
              <a:tblGrid>
                <a:gridCol w="1473461">
                  <a:extLst>
                    <a:ext uri="{9D8B030D-6E8A-4147-A177-3AD203B41FA5}">
                      <a16:colId xmlns:a16="http://schemas.microsoft.com/office/drawing/2014/main" val="1952496838"/>
                    </a:ext>
                  </a:extLst>
                </a:gridCol>
                <a:gridCol w="4072676">
                  <a:extLst>
                    <a:ext uri="{9D8B030D-6E8A-4147-A177-3AD203B41FA5}">
                      <a16:colId xmlns:a16="http://schemas.microsoft.com/office/drawing/2014/main" val="2830572335"/>
                    </a:ext>
                  </a:extLst>
                </a:gridCol>
                <a:gridCol w="3118675">
                  <a:extLst>
                    <a:ext uri="{9D8B030D-6E8A-4147-A177-3AD203B41FA5}">
                      <a16:colId xmlns:a16="http://schemas.microsoft.com/office/drawing/2014/main" val="2704788953"/>
                    </a:ext>
                  </a:extLst>
                </a:gridCol>
              </a:tblGrid>
              <a:tr h="725853">
                <a:tc>
                  <a:txBody>
                    <a:bodyPr/>
                    <a:lstStyle/>
                    <a:p>
                      <a:pPr algn="ctr"/>
                      <a:r>
                        <a:rPr lang="en-US" sz="1200" b="1" dirty="0"/>
                        <a:t>Anchoring bias</a:t>
                      </a:r>
                      <a:endParaRPr lang="en-CA" sz="1200" b="1" dirty="0"/>
                    </a:p>
                  </a:txBody>
                  <a:tcPr marL="68571" marR="68571" marT="34286" marB="34286" anchor="ctr">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Making a judgement based on a reference point.</a:t>
                      </a:r>
                      <a:endParaRPr lang="en-CA" sz="12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ea typeface="Roboto Condensed Light"/>
                          <a:cs typeface="Arial"/>
                        </a:rPr>
                        <a:t>When bargaining, the first price proposed will directly influence consecutive offers. So, if the first price proposed is $100, a rebuttal offer would likely not be $5 but rather something closer to the original price.</a:t>
                      </a:r>
                    </a:p>
                  </a:txBody>
                  <a:tcPr marL="68571" marR="68571" marT="34286" marB="34286"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579934215"/>
                  </a:ext>
                </a:extLst>
              </a:tr>
              <a:tr h="725853">
                <a:tc>
                  <a:txBody>
                    <a:bodyPr/>
                    <a:lstStyle/>
                    <a:p>
                      <a:pPr algn="ctr"/>
                      <a:r>
                        <a:rPr lang="en-US" sz="1200" b="1" dirty="0"/>
                        <a:t>Availability heuristic</a:t>
                      </a:r>
                      <a:endParaRPr lang="en-CA" sz="1200" b="1" dirty="0"/>
                    </a:p>
                  </a:txBody>
                  <a:tcPr marL="68571" marR="68571" marT="34286" marB="34286" anchor="ctr">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Relying on readily available and common information to make a decision. </a:t>
                      </a:r>
                      <a:endParaRPr lang="en-CA" sz="12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ea typeface="Roboto Condensed Light"/>
                          <a:cs typeface="Arial"/>
                        </a:rPr>
                        <a:t>After seeing multiple news reports on lottery wins, people buy more lottery tickets, as they assume the probability of winning the lottery is higher than the reality. </a:t>
                      </a:r>
                    </a:p>
                  </a:txBody>
                  <a:tcPr marL="68571" marR="68571" marT="34286" marB="34286"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27486328"/>
                  </a:ext>
                </a:extLst>
              </a:tr>
              <a:tr h="725853">
                <a:tc>
                  <a:txBody>
                    <a:bodyPr/>
                    <a:lstStyle/>
                    <a:p>
                      <a:pPr algn="ctr"/>
                      <a:r>
                        <a:rPr lang="en-US" sz="1200" b="1" dirty="0"/>
                        <a:t>Bias blind spot</a:t>
                      </a:r>
                      <a:endParaRPr lang="en-CA" sz="1200" b="1" dirty="0"/>
                    </a:p>
                  </a:txBody>
                  <a:tcPr marL="68571" marR="68571" marT="34286" marB="34286" anchor="ctr">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Failing to recognize one’s own biases. </a:t>
                      </a:r>
                      <a:endParaRPr lang="en-CA" sz="12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ea typeface="Roboto Condensed Light"/>
                          <a:cs typeface="Arial"/>
                        </a:rPr>
                        <a:t>A manager hiring a candidate who has a similar socioeconomic background to them without recognizing that those qualities are influencing their decision. </a:t>
                      </a:r>
                    </a:p>
                  </a:txBody>
                  <a:tcPr marL="68571" marR="68571" marT="34286" marB="34286"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177925083"/>
                  </a:ext>
                </a:extLst>
              </a:tr>
              <a:tr h="561951">
                <a:tc>
                  <a:txBody>
                    <a:bodyPr/>
                    <a:lstStyle/>
                    <a:p>
                      <a:pPr algn="ctr"/>
                      <a:r>
                        <a:rPr lang="en-US" sz="1200" b="1" dirty="0"/>
                        <a:t>Confirmation bias</a:t>
                      </a:r>
                      <a:endParaRPr lang="en-CA" sz="1200" b="1" dirty="0"/>
                    </a:p>
                  </a:txBody>
                  <a:tcPr marL="68571" marR="68571" marT="34286" marB="34286" anchor="ctr">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Looking for information that supports one’s existing theories.</a:t>
                      </a:r>
                      <a:endParaRPr lang="en-CA" sz="12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rPr>
                        <a:t>A manager who believes women are more passive than men asking female candidates questions about their assertiveness that they do not ask men.</a:t>
                      </a:r>
                      <a:endParaRPr lang="en-CA" sz="10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680870719"/>
                  </a:ext>
                </a:extLst>
              </a:tr>
              <a:tr h="561951">
                <a:tc>
                  <a:txBody>
                    <a:bodyPr/>
                    <a:lstStyle/>
                    <a:p>
                      <a:pPr algn="ctr"/>
                      <a:r>
                        <a:rPr lang="en-US" sz="1200" b="1" dirty="0"/>
                        <a:t>Fundamental attribution error</a:t>
                      </a:r>
                      <a:endParaRPr lang="en-CA" sz="1200" b="1" dirty="0"/>
                    </a:p>
                  </a:txBody>
                  <a:tcPr marL="68571" marR="68571" marT="34286" marB="34286" anchor="ctr">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Placing blame on contextual factors for personal mistakes but attributing others’ failures to their individual shortcomings. </a:t>
                      </a:r>
                      <a:endParaRPr lang="en-CA" sz="12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rPr>
                        <a:t>Accusing a peer of missing a deadline due to a lack of motivation but excusing their own missed deadline due to external responsibilities like family care. </a:t>
                      </a:r>
                    </a:p>
                  </a:txBody>
                  <a:tcPr marL="68571" marR="68571" marT="34286" marB="34286"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659550210"/>
                  </a:ext>
                </a:extLst>
              </a:tr>
              <a:tr h="537674">
                <a:tc>
                  <a:txBody>
                    <a:bodyPr/>
                    <a:lstStyle/>
                    <a:p>
                      <a:pPr algn="ctr"/>
                      <a:r>
                        <a:rPr lang="en-US" sz="1200" b="1" dirty="0"/>
                        <a:t>Halo and horns bias</a:t>
                      </a:r>
                      <a:endParaRPr lang="en-CA" sz="1200" b="1" dirty="0"/>
                    </a:p>
                  </a:txBody>
                  <a:tcPr marL="68571" marR="68571" marT="34286" marB="34286" anchor="ctr">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Weighing one trait, either good or bad, more than other traits. </a:t>
                      </a:r>
                      <a:endParaRPr lang="en-CA" sz="12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rPr>
                        <a:t>Assuming a high-performing individual contributor will also make a good people manager. </a:t>
                      </a:r>
                      <a:endParaRPr lang="en-CA" sz="10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206300226"/>
                  </a:ext>
                </a:extLst>
              </a:tr>
            </a:tbl>
          </a:graphicData>
        </a:graphic>
      </p:graphicFrame>
      <p:sp>
        <p:nvSpPr>
          <p:cNvPr id="9" name="Rectangle: Rounded Corners 8">
            <a:extLst>
              <a:ext uri="{FF2B5EF4-FFF2-40B4-BE49-F238E27FC236}">
                <a16:creationId xmlns:a16="http://schemas.microsoft.com/office/drawing/2014/main" id="{E74E53F5-2E91-4E63-B82E-D62EB1A6BF9B}"/>
              </a:ext>
            </a:extLst>
          </p:cNvPr>
          <p:cNvSpPr/>
          <p:nvPr/>
        </p:nvSpPr>
        <p:spPr>
          <a:xfrm>
            <a:off x="228528" y="291295"/>
            <a:ext cx="1457810" cy="356686"/>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mj-lt"/>
              </a:rPr>
              <a:t>Bias and heuristic</a:t>
            </a:r>
            <a:endParaRPr lang="en-CA" sz="1200" dirty="0">
              <a:solidFill>
                <a:schemeClr val="tx1"/>
              </a:solidFill>
              <a:latin typeface="+mj-lt"/>
            </a:endParaRPr>
          </a:p>
        </p:txBody>
      </p:sp>
      <p:sp>
        <p:nvSpPr>
          <p:cNvPr id="10" name="Rectangle: Rounded Corners 9">
            <a:extLst>
              <a:ext uri="{FF2B5EF4-FFF2-40B4-BE49-F238E27FC236}">
                <a16:creationId xmlns:a16="http://schemas.microsoft.com/office/drawing/2014/main" id="{B28224D8-EA92-41F9-BB98-26499B7016B6}"/>
              </a:ext>
            </a:extLst>
          </p:cNvPr>
          <p:cNvSpPr/>
          <p:nvPr/>
        </p:nvSpPr>
        <p:spPr>
          <a:xfrm>
            <a:off x="1748813" y="291295"/>
            <a:ext cx="4022476" cy="356686"/>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mj-lt"/>
              </a:rPr>
              <a:t>Definition</a:t>
            </a:r>
            <a:endParaRPr lang="en-CA" sz="1200" dirty="0">
              <a:solidFill>
                <a:schemeClr val="tx1"/>
              </a:solidFill>
              <a:latin typeface="+mj-lt"/>
            </a:endParaRPr>
          </a:p>
        </p:txBody>
      </p:sp>
      <p:sp>
        <p:nvSpPr>
          <p:cNvPr id="11" name="Rectangle: Rounded Corners 10">
            <a:extLst>
              <a:ext uri="{FF2B5EF4-FFF2-40B4-BE49-F238E27FC236}">
                <a16:creationId xmlns:a16="http://schemas.microsoft.com/office/drawing/2014/main" id="{89BC2328-F329-48CC-8489-728614A878B6}"/>
              </a:ext>
            </a:extLst>
          </p:cNvPr>
          <p:cNvSpPr/>
          <p:nvPr/>
        </p:nvSpPr>
        <p:spPr>
          <a:xfrm>
            <a:off x="5833764" y="291295"/>
            <a:ext cx="3104596" cy="356686"/>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mj-lt"/>
              </a:rPr>
              <a:t>Example</a:t>
            </a:r>
            <a:endParaRPr lang="en-CA" sz="1200" dirty="0">
              <a:solidFill>
                <a:schemeClr val="tx1"/>
              </a:solidFill>
              <a:latin typeface="+mj-lt"/>
            </a:endParaRPr>
          </a:p>
        </p:txBody>
      </p:sp>
    </p:spTree>
    <p:extLst>
      <p:ext uri="{BB962C8B-B14F-4D97-AF65-F5344CB8AC3E}">
        <p14:creationId xmlns:p14="http://schemas.microsoft.com/office/powerpoint/2010/main" val="2104421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0BFAF5A7-EE2A-48DD-8A63-D632509EA233}"/>
              </a:ext>
            </a:extLst>
          </p:cNvPr>
          <p:cNvGraphicFramePr>
            <a:graphicFrameLocks noGrp="1"/>
          </p:cNvGraphicFramePr>
          <p:nvPr>
            <p:extLst>
              <p:ext uri="{D42A27DB-BD31-4B8C-83A1-F6EECF244321}">
                <p14:modId xmlns:p14="http://schemas.microsoft.com/office/powerpoint/2010/main" val="2834381218"/>
              </p:ext>
            </p:extLst>
          </p:nvPr>
        </p:nvGraphicFramePr>
        <p:xfrm>
          <a:off x="262400" y="880783"/>
          <a:ext cx="8630940" cy="3585978"/>
        </p:xfrm>
        <a:graphic>
          <a:graphicData uri="http://schemas.openxmlformats.org/drawingml/2006/table">
            <a:tbl>
              <a:tblPr bandRow="1">
                <a:tableStyleId>{5C22544A-7EE6-4342-B048-85BDC9FD1C3A}</a:tableStyleId>
              </a:tblPr>
              <a:tblGrid>
                <a:gridCol w="1378927">
                  <a:extLst>
                    <a:ext uri="{9D8B030D-6E8A-4147-A177-3AD203B41FA5}">
                      <a16:colId xmlns:a16="http://schemas.microsoft.com/office/drawing/2014/main" val="976455291"/>
                    </a:ext>
                  </a:extLst>
                </a:gridCol>
                <a:gridCol w="4111966">
                  <a:extLst>
                    <a:ext uri="{9D8B030D-6E8A-4147-A177-3AD203B41FA5}">
                      <a16:colId xmlns:a16="http://schemas.microsoft.com/office/drawing/2014/main" val="3938491025"/>
                    </a:ext>
                  </a:extLst>
                </a:gridCol>
                <a:gridCol w="3140047">
                  <a:extLst>
                    <a:ext uri="{9D8B030D-6E8A-4147-A177-3AD203B41FA5}">
                      <a16:colId xmlns:a16="http://schemas.microsoft.com/office/drawing/2014/main" val="2020436426"/>
                    </a:ext>
                  </a:extLst>
                </a:gridCol>
              </a:tblGrid>
              <a:tr h="621095">
                <a:tc>
                  <a:txBody>
                    <a:bodyPr/>
                    <a:lstStyle/>
                    <a:p>
                      <a:pPr algn="ctr"/>
                      <a:r>
                        <a:rPr lang="en-US" sz="1200" b="1" dirty="0"/>
                        <a:t>Leniency effect</a:t>
                      </a:r>
                      <a:endParaRPr lang="en-CA" sz="1200" b="1" dirty="0"/>
                    </a:p>
                  </a:txBody>
                  <a:tcPr marL="68571" marR="68571" marT="34286" marB="34286" anchor="ctr">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Treating some individuals or groups in a more lenient way than others.</a:t>
                      </a:r>
                      <a:endParaRPr lang="en-CA" sz="12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rPr>
                        <a:t>In the performance management process, some managers assess their direct reports more positively than others despite similar performance.</a:t>
                      </a:r>
                      <a:endParaRPr lang="en-CA" sz="10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794494500"/>
                  </a:ext>
                </a:extLst>
              </a:tr>
              <a:tr h="491701">
                <a:tc>
                  <a:txBody>
                    <a:bodyPr/>
                    <a:lstStyle/>
                    <a:p>
                      <a:pPr algn="ctr"/>
                      <a:r>
                        <a:rPr lang="en-US" sz="1200" b="1" dirty="0"/>
                        <a:t>Like-me bias</a:t>
                      </a:r>
                      <a:endParaRPr lang="en-CA" sz="1200" b="1" dirty="0"/>
                    </a:p>
                  </a:txBody>
                  <a:tcPr marL="68571" marR="68571" marT="34286" marB="34286" anchor="ctr">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solidFill>
                            <a:schemeClr val="tx1"/>
                          </a:solidFill>
                        </a:rPr>
                        <a:t>Attributing overly positive </a:t>
                      </a:r>
                      <a:r>
                        <a:rPr lang="en-US" sz="1200" dirty="0">
                          <a:solidFill>
                            <a:schemeClr val="tx1"/>
                          </a:solidFill>
                        </a:rPr>
                        <a:t>sentiments to people who we see as similar to ourselves.</a:t>
                      </a:r>
                      <a:endParaRPr lang="en-CA" sz="12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rPr>
                        <a:t>Managers preferring to solely mentor employees who are of the same gender. </a:t>
                      </a:r>
                      <a:endParaRPr lang="en-CA" sz="10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4059135588"/>
                  </a:ext>
                </a:extLst>
              </a:tr>
              <a:tr h="491701">
                <a:tc>
                  <a:txBody>
                    <a:bodyPr/>
                    <a:lstStyle/>
                    <a:p>
                      <a:pPr algn="ctr"/>
                      <a:r>
                        <a:rPr lang="en-US" sz="1200" b="1" dirty="0"/>
                        <a:t>Loss aversion</a:t>
                      </a:r>
                      <a:endParaRPr lang="en-CA" sz="1200" b="1" dirty="0"/>
                    </a:p>
                  </a:txBody>
                  <a:tcPr marL="68571" marR="68571" marT="34286" marB="34286" anchor="ctr">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Treating a loss (financial or otherwise) as more impactful than an equivalent gain.</a:t>
                      </a:r>
                      <a:endParaRPr lang="en-CA" sz="12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rPr>
                        <a:t>The thought of losing $5 is a greater motivator than the thought of gaining $5.</a:t>
                      </a:r>
                      <a:endParaRPr lang="en-CA" sz="10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62445903"/>
                  </a:ext>
                </a:extLst>
              </a:tr>
              <a:tr h="584019">
                <a:tc>
                  <a:txBody>
                    <a:bodyPr/>
                    <a:lstStyle/>
                    <a:p>
                      <a:pPr algn="ctr"/>
                      <a:r>
                        <a:rPr lang="en-US" sz="1200" b="1" dirty="0"/>
                        <a:t>Optimism/pessimism bias</a:t>
                      </a:r>
                      <a:endParaRPr lang="en-CA" sz="1200" b="1" dirty="0"/>
                    </a:p>
                  </a:txBody>
                  <a:tcPr marL="68571" marR="68571" marT="34286" marB="34286" anchor="ctr">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Overestimating the probability for positive outcomes and underestimating the probability of negative outcomes.</a:t>
                      </a:r>
                      <a:endParaRPr lang="en-CA" sz="12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rPr>
                        <a:t>Believing that one’s risky financial investments are less likely to fail than others’ risky investments who have lost a lot of money. </a:t>
                      </a:r>
                    </a:p>
                  </a:txBody>
                  <a:tcPr marL="68571" marR="68571" marT="34286" marB="34286"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159418540"/>
                  </a:ext>
                </a:extLst>
              </a:tr>
              <a:tr h="698731">
                <a:tc>
                  <a:txBody>
                    <a:bodyPr/>
                    <a:lstStyle/>
                    <a:p>
                      <a:pPr algn="ctr"/>
                      <a:r>
                        <a:rPr lang="en-US" sz="1200" b="1" dirty="0"/>
                        <a:t>Overconfidence bias</a:t>
                      </a:r>
                      <a:endParaRPr lang="en-CA" sz="1200" b="1" dirty="0"/>
                    </a:p>
                  </a:txBody>
                  <a:tcPr marL="68571" marR="68571" marT="34286" marB="34286" anchor="ctr">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Believing one’s own abilities are greater than what is objectively accurate.</a:t>
                      </a:r>
                      <a:endParaRPr lang="en-CA" sz="12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rPr>
                        <a:t>Refusing to ask for directions in an unfamiliar area because you are confident in your directional skills in familiar locations.</a:t>
                      </a:r>
                      <a:endParaRPr lang="en-CA" sz="10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3116517177"/>
                  </a:ext>
                </a:extLst>
              </a:tr>
              <a:tr h="698731">
                <a:tc>
                  <a:txBody>
                    <a:bodyPr/>
                    <a:lstStyle/>
                    <a:p>
                      <a:pPr algn="ctr"/>
                      <a:r>
                        <a:rPr lang="en-US" sz="1200" b="1" dirty="0"/>
                        <a:t>Present bias/hyperbolic discounting</a:t>
                      </a:r>
                      <a:endParaRPr lang="en-CA" sz="1200" b="1" dirty="0"/>
                    </a:p>
                  </a:txBody>
                  <a:tcPr marL="68571" marR="68571" marT="34286" marB="34286" anchor="ctr">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Placing more weight </a:t>
                      </a:r>
                      <a:r>
                        <a:rPr lang="en-US" sz="1200">
                          <a:solidFill>
                            <a:schemeClr val="tx1"/>
                          </a:solidFill>
                        </a:rPr>
                        <a:t>on immediate </a:t>
                      </a:r>
                      <a:r>
                        <a:rPr lang="en-US" sz="1200" dirty="0">
                          <a:solidFill>
                            <a:schemeClr val="tx1"/>
                          </a:solidFill>
                        </a:rPr>
                        <a:t>rather </a:t>
                      </a:r>
                      <a:r>
                        <a:rPr lang="en-US" sz="1200">
                          <a:solidFill>
                            <a:schemeClr val="tx1"/>
                          </a:solidFill>
                        </a:rPr>
                        <a:t>than future </a:t>
                      </a:r>
                      <a:r>
                        <a:rPr lang="en-US" sz="1200" dirty="0">
                          <a:solidFill>
                            <a:schemeClr val="tx1"/>
                          </a:solidFill>
                        </a:rPr>
                        <a:t>gains.</a:t>
                      </a:r>
                      <a:endParaRPr lang="en-CA" sz="12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rPr>
                        <a:t>Preferring to receive $50 today rather than $150 in a month. </a:t>
                      </a:r>
                      <a:endParaRPr lang="en-CA" sz="10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329421900"/>
                  </a:ext>
                </a:extLst>
              </a:tr>
            </a:tbl>
          </a:graphicData>
        </a:graphic>
      </p:graphicFrame>
      <p:sp>
        <p:nvSpPr>
          <p:cNvPr id="16" name="Rectangle: Rounded Corners 15">
            <a:extLst>
              <a:ext uri="{FF2B5EF4-FFF2-40B4-BE49-F238E27FC236}">
                <a16:creationId xmlns:a16="http://schemas.microsoft.com/office/drawing/2014/main" id="{C695B097-8CBD-4D76-8B47-FF11B5A14B0C}"/>
              </a:ext>
            </a:extLst>
          </p:cNvPr>
          <p:cNvSpPr/>
          <p:nvPr/>
        </p:nvSpPr>
        <p:spPr>
          <a:xfrm>
            <a:off x="262399" y="252537"/>
            <a:ext cx="1457810" cy="356686"/>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mj-lt"/>
              </a:rPr>
              <a:t>Bias and heuristic</a:t>
            </a:r>
            <a:endParaRPr lang="en-CA" sz="1200" dirty="0">
              <a:solidFill>
                <a:schemeClr val="tx1"/>
              </a:solidFill>
              <a:latin typeface="+mj-lt"/>
            </a:endParaRPr>
          </a:p>
        </p:txBody>
      </p:sp>
      <p:sp>
        <p:nvSpPr>
          <p:cNvPr id="17" name="Rectangle: Rounded Corners 16">
            <a:extLst>
              <a:ext uri="{FF2B5EF4-FFF2-40B4-BE49-F238E27FC236}">
                <a16:creationId xmlns:a16="http://schemas.microsoft.com/office/drawing/2014/main" id="{D85A7EFA-928B-4C03-A1DE-ED3B16AE9A80}"/>
              </a:ext>
            </a:extLst>
          </p:cNvPr>
          <p:cNvSpPr/>
          <p:nvPr/>
        </p:nvSpPr>
        <p:spPr>
          <a:xfrm>
            <a:off x="1766268" y="252537"/>
            <a:ext cx="4022476" cy="356686"/>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mj-lt"/>
              </a:rPr>
              <a:t>Definition</a:t>
            </a:r>
            <a:endParaRPr lang="en-CA" sz="1200" dirty="0">
              <a:solidFill>
                <a:schemeClr val="tx1"/>
              </a:solidFill>
              <a:latin typeface="+mj-lt"/>
            </a:endParaRPr>
          </a:p>
        </p:txBody>
      </p:sp>
      <p:sp>
        <p:nvSpPr>
          <p:cNvPr id="18" name="Rectangle: Rounded Corners 17">
            <a:extLst>
              <a:ext uri="{FF2B5EF4-FFF2-40B4-BE49-F238E27FC236}">
                <a16:creationId xmlns:a16="http://schemas.microsoft.com/office/drawing/2014/main" id="{B786EF90-0BA3-41FD-8E8D-EF3CEFEB9682}"/>
              </a:ext>
            </a:extLst>
          </p:cNvPr>
          <p:cNvSpPr/>
          <p:nvPr/>
        </p:nvSpPr>
        <p:spPr>
          <a:xfrm>
            <a:off x="5834803" y="252537"/>
            <a:ext cx="3104596" cy="356686"/>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mj-lt"/>
              </a:rPr>
              <a:t>Example</a:t>
            </a:r>
            <a:endParaRPr lang="en-CA" sz="1200" dirty="0">
              <a:solidFill>
                <a:schemeClr val="tx1"/>
              </a:solidFill>
              <a:latin typeface="+mj-lt"/>
            </a:endParaRPr>
          </a:p>
        </p:txBody>
      </p:sp>
    </p:spTree>
    <p:extLst>
      <p:ext uri="{BB962C8B-B14F-4D97-AF65-F5344CB8AC3E}">
        <p14:creationId xmlns:p14="http://schemas.microsoft.com/office/powerpoint/2010/main" val="3927391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5">
            <a:extLst>
              <a:ext uri="{FF2B5EF4-FFF2-40B4-BE49-F238E27FC236}">
                <a16:creationId xmlns:a16="http://schemas.microsoft.com/office/drawing/2014/main" id="{2E4620C9-35B9-4E10-9CB0-D44AAD2F3EC4}"/>
              </a:ext>
            </a:extLst>
          </p:cNvPr>
          <p:cNvGraphicFramePr>
            <a:graphicFrameLocks noGrp="1"/>
          </p:cNvGraphicFramePr>
          <p:nvPr>
            <p:extLst>
              <p:ext uri="{D42A27DB-BD31-4B8C-83A1-F6EECF244321}">
                <p14:modId xmlns:p14="http://schemas.microsoft.com/office/powerpoint/2010/main" val="1408668021"/>
              </p:ext>
            </p:extLst>
          </p:nvPr>
        </p:nvGraphicFramePr>
        <p:xfrm>
          <a:off x="265544" y="934571"/>
          <a:ext cx="8627796" cy="3743992"/>
        </p:xfrm>
        <a:graphic>
          <a:graphicData uri="http://schemas.openxmlformats.org/drawingml/2006/table">
            <a:tbl>
              <a:tblPr bandRow="1">
                <a:tableStyleId>{5C22544A-7EE6-4342-B048-85BDC9FD1C3A}</a:tableStyleId>
              </a:tblPr>
              <a:tblGrid>
                <a:gridCol w="1481135">
                  <a:extLst>
                    <a:ext uri="{9D8B030D-6E8A-4147-A177-3AD203B41FA5}">
                      <a16:colId xmlns:a16="http://schemas.microsoft.com/office/drawing/2014/main" val="1952496838"/>
                    </a:ext>
                  </a:extLst>
                </a:gridCol>
                <a:gridCol w="4042157">
                  <a:extLst>
                    <a:ext uri="{9D8B030D-6E8A-4147-A177-3AD203B41FA5}">
                      <a16:colId xmlns:a16="http://schemas.microsoft.com/office/drawing/2014/main" val="2830572335"/>
                    </a:ext>
                  </a:extLst>
                </a:gridCol>
                <a:gridCol w="3104504">
                  <a:extLst>
                    <a:ext uri="{9D8B030D-6E8A-4147-A177-3AD203B41FA5}">
                      <a16:colId xmlns:a16="http://schemas.microsoft.com/office/drawing/2014/main" val="3161258585"/>
                    </a:ext>
                  </a:extLst>
                </a:gridCol>
              </a:tblGrid>
              <a:tr h="572709">
                <a:tc>
                  <a:txBody>
                    <a:bodyPr/>
                    <a:lstStyle/>
                    <a:p>
                      <a:pPr algn="ctr"/>
                      <a:r>
                        <a:rPr lang="en-US" sz="1200" b="1" dirty="0"/>
                        <a:t>Projection bias</a:t>
                      </a:r>
                      <a:endParaRPr lang="en-CA" sz="1200" b="1" dirty="0"/>
                    </a:p>
                  </a:txBody>
                  <a:tcPr marL="68571" marR="68571" marT="34286" marB="34286" anchor="ctr">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Assuming everyone’s intentions, priorities, and beliefs are the same as your own. </a:t>
                      </a:r>
                      <a:endParaRPr lang="en-CA" sz="12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rPr>
                        <a:t>An employee believing that work-life balance is as important to everyone else in the organization as it is to them. </a:t>
                      </a:r>
                      <a:endParaRPr lang="en-CA" sz="10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15010554"/>
                  </a:ext>
                </a:extLst>
              </a:tr>
              <a:tr h="588858">
                <a:tc>
                  <a:txBody>
                    <a:bodyPr/>
                    <a:lstStyle/>
                    <a:p>
                      <a:pPr algn="ctr"/>
                      <a:r>
                        <a:rPr lang="en-US" sz="1200" b="1" dirty="0"/>
                        <a:t>Recency bias</a:t>
                      </a:r>
                      <a:endParaRPr lang="en-CA" sz="1200" b="1" dirty="0"/>
                    </a:p>
                  </a:txBody>
                  <a:tcPr marL="68571" marR="68571" marT="34286" marB="34286" anchor="ctr">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Allocating more focus on recent behavior than overall behavior. </a:t>
                      </a:r>
                      <a:endParaRPr lang="en-CA" sz="12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rPr>
                        <a:t>An employee’s fourth quarter results overshadowing annual review content. </a:t>
                      </a:r>
                    </a:p>
                  </a:txBody>
                  <a:tcPr marL="68571" marR="68571" marT="34286" marB="34286"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982294981"/>
                  </a:ext>
                </a:extLst>
              </a:tr>
              <a:tr h="503370">
                <a:tc>
                  <a:txBody>
                    <a:bodyPr/>
                    <a:lstStyle/>
                    <a:p>
                      <a:pPr algn="ctr"/>
                      <a:r>
                        <a:rPr lang="en-US" sz="1200" b="1" dirty="0"/>
                        <a:t>Representativeness bias</a:t>
                      </a:r>
                      <a:endParaRPr lang="en-CA" sz="1200" b="1" dirty="0"/>
                    </a:p>
                  </a:txBody>
                  <a:tcPr marL="68571" marR="68571" marT="34286" marB="34286" anchor="ctr">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Assuming the likelihood of an outcome based on its similarities to another situation. </a:t>
                      </a:r>
                      <a:endParaRPr lang="en-CA" sz="12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rPr>
                        <a:t>Assuming someone wearing overalls is more likely to be a farmer than an accountant. </a:t>
                      </a:r>
                      <a:endParaRPr lang="en-CA" sz="10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975713878"/>
                  </a:ext>
                </a:extLst>
              </a:tr>
              <a:tr h="432517">
                <a:tc>
                  <a:txBody>
                    <a:bodyPr/>
                    <a:lstStyle/>
                    <a:p>
                      <a:pPr algn="ctr"/>
                      <a:r>
                        <a:rPr lang="en-US" sz="1200" b="1" dirty="0"/>
                        <a:t>Social proof bias</a:t>
                      </a:r>
                      <a:endParaRPr lang="en-CA" sz="1200" b="1" dirty="0"/>
                    </a:p>
                  </a:txBody>
                  <a:tcPr marL="68571" marR="68571" marT="34286" marB="34286" anchor="ctr">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Informing and basing decisions on peers’ behaviors. </a:t>
                      </a:r>
                      <a:endParaRPr lang="en-CA" sz="12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rPr>
                        <a:t>Using customer reviews to inform purchasing decisions. </a:t>
                      </a:r>
                      <a:endParaRPr lang="en-CA" sz="10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243702734"/>
                  </a:ext>
                </a:extLst>
              </a:tr>
              <a:tr h="572709">
                <a:tc>
                  <a:txBody>
                    <a:bodyPr/>
                    <a:lstStyle/>
                    <a:p>
                      <a:pPr algn="ctr"/>
                      <a:r>
                        <a:rPr lang="en-US" sz="1200" b="1" dirty="0"/>
                        <a:t>Status quo/inertia bias</a:t>
                      </a:r>
                      <a:endParaRPr lang="en-CA" sz="1200" b="1" dirty="0"/>
                    </a:p>
                  </a:txBody>
                  <a:tcPr marL="68571" marR="68571" marT="34286" marB="34286" anchor="ctr">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Preferring one’s current state even when a new state is optimal. </a:t>
                      </a:r>
                      <a:endParaRPr lang="en-CA" sz="12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rPr>
                        <a:t>Staying with the same internet provider even when unsatisfied with services to avoid undergoing a change. </a:t>
                      </a:r>
                      <a:endParaRPr lang="en-CA" sz="10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811830978"/>
                  </a:ext>
                </a:extLst>
              </a:tr>
              <a:tr h="1073829">
                <a:tc>
                  <a:txBody>
                    <a:bodyPr/>
                    <a:lstStyle/>
                    <a:p>
                      <a:pPr algn="ctr"/>
                      <a:r>
                        <a:rPr lang="en-US" sz="1200" b="1" dirty="0"/>
                        <a:t>Sunk-cost fallacy</a:t>
                      </a:r>
                      <a:endParaRPr lang="en-CA" sz="1200" b="1" dirty="0"/>
                    </a:p>
                  </a:txBody>
                  <a:tcPr marL="68571" marR="68571" marT="34286" marB="34286" anchor="ctr">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Continuing to invest time, energy, or money into something because of an investment you have already made. </a:t>
                      </a:r>
                      <a:endParaRPr lang="en-CA" sz="12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rPr>
                        <a:t>After investing $40,000 into market research to determine whether to open a new storefront location, an organization concludes that the market in that area is not as expansive as initially thought. However, the organization continues to pursue the new storefront since it already invested $40,000 into the project. </a:t>
                      </a:r>
                      <a:endParaRPr lang="en-CA" sz="1000" dirty="0">
                        <a:solidFill>
                          <a:schemeClr val="tx1"/>
                        </a:solidFill>
                      </a:endParaRPr>
                    </a:p>
                  </a:txBody>
                  <a:tcPr marL="68571" marR="68571" marT="34286" marB="34286" anchor="ctr">
                    <a:lnL w="28575"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4236116014"/>
                  </a:ext>
                </a:extLst>
              </a:tr>
            </a:tbl>
          </a:graphicData>
        </a:graphic>
      </p:graphicFrame>
      <p:sp>
        <p:nvSpPr>
          <p:cNvPr id="4" name="Rectangle: Rounded Corners 3">
            <a:extLst>
              <a:ext uri="{FF2B5EF4-FFF2-40B4-BE49-F238E27FC236}">
                <a16:creationId xmlns:a16="http://schemas.microsoft.com/office/drawing/2014/main" id="{CD5240E9-570E-405A-8C38-4A906A8A95CD}"/>
              </a:ext>
            </a:extLst>
          </p:cNvPr>
          <p:cNvSpPr/>
          <p:nvPr/>
        </p:nvSpPr>
        <p:spPr>
          <a:xfrm>
            <a:off x="265544" y="286594"/>
            <a:ext cx="1457810" cy="356686"/>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mj-lt"/>
              </a:rPr>
              <a:t>Bias and heuristic</a:t>
            </a:r>
            <a:endParaRPr lang="en-CA" sz="1200" dirty="0">
              <a:solidFill>
                <a:schemeClr val="tx1"/>
              </a:solidFill>
              <a:latin typeface="+mj-lt"/>
            </a:endParaRPr>
          </a:p>
        </p:txBody>
      </p:sp>
      <p:sp>
        <p:nvSpPr>
          <p:cNvPr id="5" name="Rectangle: Rounded Corners 4">
            <a:extLst>
              <a:ext uri="{FF2B5EF4-FFF2-40B4-BE49-F238E27FC236}">
                <a16:creationId xmlns:a16="http://schemas.microsoft.com/office/drawing/2014/main" id="{3C58F113-A81B-40C9-B049-8EF0FA9D4F78}"/>
              </a:ext>
            </a:extLst>
          </p:cNvPr>
          <p:cNvSpPr/>
          <p:nvPr/>
        </p:nvSpPr>
        <p:spPr>
          <a:xfrm>
            <a:off x="1766268" y="286594"/>
            <a:ext cx="4022476" cy="356686"/>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mj-lt"/>
              </a:rPr>
              <a:t>Definition</a:t>
            </a:r>
            <a:endParaRPr lang="en-CA" sz="1200" dirty="0">
              <a:solidFill>
                <a:schemeClr val="tx1"/>
              </a:solidFill>
              <a:latin typeface="+mj-lt"/>
            </a:endParaRPr>
          </a:p>
        </p:txBody>
      </p:sp>
      <p:sp>
        <p:nvSpPr>
          <p:cNvPr id="6" name="Rectangle: Rounded Corners 5">
            <a:extLst>
              <a:ext uri="{FF2B5EF4-FFF2-40B4-BE49-F238E27FC236}">
                <a16:creationId xmlns:a16="http://schemas.microsoft.com/office/drawing/2014/main" id="{7C6118C0-7FB9-4224-8754-E0BD926EB989}"/>
              </a:ext>
            </a:extLst>
          </p:cNvPr>
          <p:cNvSpPr/>
          <p:nvPr/>
        </p:nvSpPr>
        <p:spPr>
          <a:xfrm>
            <a:off x="5831658" y="286594"/>
            <a:ext cx="3104596" cy="356686"/>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latin typeface="+mj-lt"/>
              </a:rPr>
              <a:t>Example</a:t>
            </a:r>
            <a:endParaRPr lang="en-CA" sz="1200" dirty="0">
              <a:solidFill>
                <a:schemeClr val="tx1"/>
              </a:solidFill>
              <a:latin typeface="+mj-lt"/>
            </a:endParaRPr>
          </a:p>
        </p:txBody>
      </p:sp>
    </p:spTree>
    <p:extLst>
      <p:ext uri="{BB962C8B-B14F-4D97-AF65-F5344CB8AC3E}">
        <p14:creationId xmlns:p14="http://schemas.microsoft.com/office/powerpoint/2010/main" val="1667989782"/>
      </p:ext>
    </p:extLst>
  </p:cSld>
  <p:clrMapOvr>
    <a:masterClrMapping/>
  </p:clrMapOvr>
</p:sld>
</file>

<file path=ppt/theme/theme1.xml><?xml version="1.0" encoding="utf-8"?>
<a:theme xmlns:a="http://schemas.openxmlformats.org/drawingml/2006/main" name="Office Theme">
  <a:themeElements>
    <a:clrScheme name="Orbit">
      <a:dk1>
        <a:srgbClr val="000000"/>
      </a:dk1>
      <a:lt1>
        <a:srgbClr val="FFFFFF"/>
      </a:lt1>
      <a:dk2>
        <a:srgbClr val="7C9BA5"/>
      </a:dk2>
      <a:lt2>
        <a:srgbClr val="C1D0CA"/>
      </a:lt2>
      <a:accent1>
        <a:srgbClr val="F2D908"/>
      </a:accent1>
      <a:accent2>
        <a:srgbClr val="9DE61E"/>
      </a:accent2>
      <a:accent3>
        <a:srgbClr val="0D8BE6"/>
      </a:accent3>
      <a:accent4>
        <a:srgbClr val="C61B1B"/>
      </a:accent4>
      <a:accent5>
        <a:srgbClr val="E26F08"/>
      </a:accent5>
      <a:accent6>
        <a:srgbClr val="8D35D1"/>
      </a:accent6>
      <a:hlink>
        <a:srgbClr val="ECBF0B"/>
      </a:hlink>
      <a:folHlink>
        <a:srgbClr val="F4E5A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6096B29C3B29141B67A7C80BDAB0281" ma:contentTypeVersion="12" ma:contentTypeDescription="Create a new document." ma:contentTypeScope="" ma:versionID="c3b028d26d04706801929d279444ee85">
  <xsd:schema xmlns:xsd="http://www.w3.org/2001/XMLSchema" xmlns:xs="http://www.w3.org/2001/XMLSchema" xmlns:p="http://schemas.microsoft.com/office/2006/metadata/properties" xmlns:ns2="f44c3299-90a8-4276-b5e0-a653ccbb8338" xmlns:ns3="73351c03-2bdc-4964-84f7-7b1614297a30" targetNamespace="http://schemas.microsoft.com/office/2006/metadata/properties" ma:root="true" ma:fieldsID="0414b9467759cdbace65413e60a569a8" ns2:_="" ns3:_="">
    <xsd:import namespace="f44c3299-90a8-4276-b5e0-a653ccbb8338"/>
    <xsd:import namespace="73351c03-2bdc-4964-84f7-7b1614297a3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EventHashCode" minOccurs="0"/>
                <xsd:element ref="ns2:MediaServiceGenerationTim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4c3299-90a8-4276-b5e0-a653ccbb833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3351c03-2bdc-4964-84f7-7b1614297a30"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B6F2769-7194-4217-93D3-3AF3A474228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3.xml><?xml version="1.0" encoding="utf-8"?>
<ds:datastoreItem xmlns:ds="http://schemas.openxmlformats.org/officeDocument/2006/customXml" ds:itemID="{95E2A059-3D90-4EF3-9B98-17B9121280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4c3299-90a8-4276-b5e0-a653ccbb8338"/>
    <ds:schemaRef ds:uri="73351c03-2bdc-4964-84f7-7b1614297a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FNEMasterTemplateForThemePreview.pptx</Template>
  <TotalTime>803</TotalTime>
  <Words>772</Words>
  <Application>Microsoft Office PowerPoint</Application>
  <PresentationFormat>On-screen Show (16:9)</PresentationFormat>
  <Paragraphs>70</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Exo</vt:lpstr>
      <vt:lpstr>Roboto Condensed Light</vt:lpstr>
      <vt:lpstr>Office Theme</vt:lpstr>
      <vt:lpstr>PowerPoint Presentation</vt:lpstr>
      <vt:lpstr>Use this catalog to review common biases and heuristics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Amos, Jemimah</cp:lastModifiedBy>
  <cp:revision>59</cp:revision>
  <cp:lastPrinted>2015-07-21T16:14:49Z</cp:lastPrinted>
  <dcterms:created xsi:type="dcterms:W3CDTF">2010-04-12T23:12:02Z</dcterms:created>
  <dcterms:modified xsi:type="dcterms:W3CDTF">2023-06-28T14:25:24Z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0x01010056096B29C3B29141B67A7C80BDAB0281</vt:lpwstr>
  </property>
  <property fmtid="{D5CDD505-2E9C-101B-9397-08002B2CF9AE}" pid="3" name="Order">
    <vt:r8>2300</vt:r8>
  </property>
  <property fmtid="{D5CDD505-2E9C-101B-9397-08002B2CF9AE}" pid="4" name="xd_ProgID">
    <vt:lpwstr/>
  </property>
  <property fmtid="{D5CDD505-2E9C-101B-9397-08002B2CF9AE}" pid="5" name="TemplateUrl">
    <vt:lpwstr/>
  </property>
</Properties>
</file>